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83" r:id="rId2"/>
  </p:sldMasterIdLst>
  <p:notesMasterIdLst>
    <p:notesMasterId r:id="rId12"/>
  </p:notesMasterIdLst>
  <p:handoutMasterIdLst>
    <p:handoutMasterId r:id="rId13"/>
  </p:handoutMasterIdLst>
  <p:sldIdLst>
    <p:sldId id="423" r:id="rId3"/>
    <p:sldId id="546" r:id="rId4"/>
    <p:sldId id="467" r:id="rId5"/>
    <p:sldId id="542" r:id="rId6"/>
    <p:sldId id="541" r:id="rId7"/>
    <p:sldId id="543" r:id="rId8"/>
    <p:sldId id="545" r:id="rId9"/>
    <p:sldId id="544" r:id="rId10"/>
    <p:sldId id="547" r:id="rId11"/>
  </p:sldIdLst>
  <p:sldSz cx="9144000" cy="5143500" type="screen16x9"/>
  <p:notesSz cx="6858000" cy="9144000"/>
  <p:defaultTextStyle>
    <a:defPPr>
      <a:defRPr lang="es-ES"/>
    </a:defPPr>
    <a:lvl1pPr algn="ctr" rtl="0" fontAlgn="base">
      <a:lnSpc>
        <a:spcPct val="90000"/>
      </a:lnSpc>
      <a:spcBef>
        <a:spcPts val="875"/>
      </a:spcBef>
      <a:spcAft>
        <a:spcPct val="0"/>
      </a:spcAft>
      <a:buClr>
        <a:srgbClr val="000066"/>
      </a:buClr>
      <a:buSzPct val="100000"/>
      <a:buFont typeface="Andale Mono" pitchFamily="49" charset="0"/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1pPr>
    <a:lvl2pPr marL="457200" algn="ctr" rtl="0" fontAlgn="base">
      <a:lnSpc>
        <a:spcPct val="90000"/>
      </a:lnSpc>
      <a:spcBef>
        <a:spcPts val="875"/>
      </a:spcBef>
      <a:spcAft>
        <a:spcPct val="0"/>
      </a:spcAft>
      <a:buClr>
        <a:srgbClr val="000066"/>
      </a:buClr>
      <a:buSzPct val="100000"/>
      <a:buFont typeface="Andale Mono" pitchFamily="49" charset="0"/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2pPr>
    <a:lvl3pPr marL="914400" algn="ctr" rtl="0" fontAlgn="base">
      <a:lnSpc>
        <a:spcPct val="90000"/>
      </a:lnSpc>
      <a:spcBef>
        <a:spcPts val="875"/>
      </a:spcBef>
      <a:spcAft>
        <a:spcPct val="0"/>
      </a:spcAft>
      <a:buClr>
        <a:srgbClr val="000066"/>
      </a:buClr>
      <a:buSzPct val="100000"/>
      <a:buFont typeface="Andale Mono" pitchFamily="49" charset="0"/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3pPr>
    <a:lvl4pPr marL="1371600" algn="ctr" rtl="0" fontAlgn="base">
      <a:lnSpc>
        <a:spcPct val="90000"/>
      </a:lnSpc>
      <a:spcBef>
        <a:spcPts val="875"/>
      </a:spcBef>
      <a:spcAft>
        <a:spcPct val="0"/>
      </a:spcAft>
      <a:buClr>
        <a:srgbClr val="000066"/>
      </a:buClr>
      <a:buSzPct val="100000"/>
      <a:buFont typeface="Andale Mono" pitchFamily="49" charset="0"/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4pPr>
    <a:lvl5pPr marL="1828800" algn="ctr" rtl="0" fontAlgn="base">
      <a:lnSpc>
        <a:spcPct val="90000"/>
      </a:lnSpc>
      <a:spcBef>
        <a:spcPts val="875"/>
      </a:spcBef>
      <a:spcAft>
        <a:spcPct val="0"/>
      </a:spcAft>
      <a:buClr>
        <a:srgbClr val="000066"/>
      </a:buClr>
      <a:buSzPct val="100000"/>
      <a:buFont typeface="Andale Mono" pitchFamily="49" charset="0"/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800" b="1" u="sng" kern="1200">
        <a:solidFill>
          <a:srgbClr val="000066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jbc" initials="c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66"/>
    <a:srgbClr val="6600CC"/>
    <a:srgbClr val="CC3300"/>
    <a:srgbClr val="FF9900"/>
    <a:srgbClr val="FFFFCC"/>
    <a:srgbClr val="CCFFCC"/>
    <a:srgbClr val="164150"/>
    <a:srgbClr val="FFD9D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6" autoAdjust="0"/>
    <p:restoredTop sz="92998" autoAdjust="0"/>
  </p:normalViewPr>
  <p:slideViewPr>
    <p:cSldViewPr>
      <p:cViewPr varScale="1">
        <p:scale>
          <a:sx n="91" d="100"/>
          <a:sy n="91" d="100"/>
        </p:scale>
        <p:origin x="630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1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468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10" y="868468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EA3D5C-434C-4FF4-8BA7-BAB792BC7EC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3009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01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468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010" y="868468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0" u="none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083A262-466C-4E55-87B2-68A9F67D54C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79066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4175" y="685800"/>
            <a:ext cx="6092825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824" y="4342025"/>
            <a:ext cx="5028353" cy="88418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986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3A262-466C-4E55-87B2-68A9F67D54CA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659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38925" y="205979"/>
            <a:ext cx="2058988" cy="44100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29325" cy="44100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468313" y="1221582"/>
            <a:ext cx="8229600" cy="339447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65188" y="2016919"/>
            <a:ext cx="6462712" cy="81438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85" name="Oval 5"/>
          <p:cNvSpPr>
            <a:spLocks noChangeArrowheads="1"/>
          </p:cNvSpPr>
          <p:nvPr/>
        </p:nvSpPr>
        <p:spPr bwMode="auto">
          <a:xfrm>
            <a:off x="5037995" y="33338"/>
            <a:ext cx="1528397" cy="113466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-4396" y="-13097"/>
            <a:ext cx="9157189" cy="809626"/>
            <a:chOff x="-3" y="-11"/>
            <a:chExt cx="6249" cy="680"/>
          </a:xfrm>
        </p:grpSpPr>
        <p:pic>
          <p:nvPicPr>
            <p:cNvPr id="1710087" name="Picture 7" descr="imagen1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15410" t="6561" b="3281"/>
            <a:stretch>
              <a:fillRect/>
            </a:stretch>
          </p:blipFill>
          <p:spPr bwMode="auto">
            <a:xfrm>
              <a:off x="-3" y="-11"/>
              <a:ext cx="2225" cy="680"/>
            </a:xfrm>
            <a:prstGeom prst="rect">
              <a:avLst/>
            </a:prstGeom>
            <a:noFill/>
          </p:spPr>
        </p:pic>
        <p:pic>
          <p:nvPicPr>
            <p:cNvPr id="1710088" name="Picture 8" descr="imagen2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83" y="-11"/>
              <a:ext cx="4163" cy="6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1495794"/>
          </a:xfrm>
        </p:spPr>
        <p:txBody>
          <a:bodyPr/>
          <a:lstStyle>
            <a:lvl1pPr>
              <a:defRPr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435" y="3305177"/>
            <a:ext cx="7772400" cy="1661993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3794" y="425053"/>
            <a:ext cx="5848350" cy="14957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756141" y="1059659"/>
            <a:ext cx="3889131" cy="37802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85949" y="1059659"/>
            <a:ext cx="3889131" cy="37802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97196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066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066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272" y="1151335"/>
            <a:ext cx="404153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272" y="1631156"/>
            <a:ext cx="404153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3794" y="425053"/>
            <a:ext cx="5848350" cy="14957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45330"/>
            <a:ext cx="3008435" cy="83099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538" y="204790"/>
            <a:ext cx="5111262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4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166" y="3471506"/>
            <a:ext cx="5486400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166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166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3794" y="425053"/>
            <a:ext cx="5848350" cy="14957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086310" y="425053"/>
            <a:ext cx="1588769" cy="4414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756141" y="425053"/>
            <a:ext cx="5798527" cy="4414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de título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Imagen 004"/>
          <p:cNvPicPr>
            <a:picLocks noChangeAspect="1" noChangeArrowheads="1"/>
          </p:cNvPicPr>
          <p:nvPr userDrawn="1"/>
        </p:nvPicPr>
        <p:blipFill>
          <a:blip r:embed="rId3" cstate="print"/>
          <a:srcRect t="14174"/>
          <a:stretch>
            <a:fillRect/>
          </a:stretch>
        </p:blipFill>
        <p:spPr bwMode="auto">
          <a:xfrm>
            <a:off x="0" y="0"/>
            <a:ext cx="9163050" cy="5143518"/>
          </a:xfrm>
          <a:prstGeom prst="rect">
            <a:avLst/>
          </a:prstGeom>
          <a:noFill/>
        </p:spPr>
      </p:pic>
      <p:pic>
        <p:nvPicPr>
          <p:cNvPr id="9" name="Picture 4" descr="E:\Imagenes\Imágenes UC3M\EscudoLogoCorporativo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23"/>
          <a:stretch>
            <a:fillRect/>
          </a:stretch>
        </p:blipFill>
        <p:spPr bwMode="auto">
          <a:xfrm>
            <a:off x="1500168" y="-47878"/>
            <a:ext cx="2968062" cy="1281199"/>
          </a:xfrm>
          <a:prstGeom prst="rect">
            <a:avLst/>
          </a:prstGeom>
          <a:noFill/>
        </p:spPr>
      </p:pic>
      <p:pic>
        <p:nvPicPr>
          <p:cNvPr id="4098" name="Picture 2" descr="E:\Imagenes\Imágenes UC3M\uc3m-logo_trans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467" y="59279"/>
            <a:ext cx="1416698" cy="1151067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99719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/>
          <a:lstStyle/>
          <a:p>
            <a:fld id="{055B853F-2162-479E-B468-D4FBC23BBF4F}" type="datetimeFigureOut">
              <a:rPr lang="es-ES" smtClean="0"/>
              <a:pPr/>
              <a:t>30/06/2016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4767266"/>
            <a:ext cx="2133600" cy="273844"/>
          </a:xfrm>
          <a:prstGeom prst="rect">
            <a:avLst/>
          </a:prstGeom>
        </p:spPr>
        <p:txBody>
          <a:bodyPr/>
          <a:lstStyle/>
          <a:p>
            <a:fld id="{9AFAA40B-9D1F-4BC2-82BC-4F203A4BDA07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39260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65188" y="2016919"/>
            <a:ext cx="6462712" cy="99719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7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8313" y="122158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9313" y="122158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 userDrawn="1"/>
        </p:nvGrpSpPr>
        <p:grpSpPr>
          <a:xfrm>
            <a:off x="1" y="0"/>
            <a:ext cx="9143999" cy="1491630"/>
            <a:chOff x="1" y="0"/>
            <a:chExt cx="9143999" cy="1491630"/>
          </a:xfrm>
        </p:grpSpPr>
        <p:pic>
          <p:nvPicPr>
            <p:cNvPr id="2056" name="Picture 4" descr="imagen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" y="0"/>
              <a:ext cx="5508104" cy="149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5" descr="imagen2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292725" y="0"/>
              <a:ext cx="3851275" cy="149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30003"/>
            <a:ext cx="82296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cambiar el estilo de título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  <p:sldLayoutId id="2147483656" r:id="rId12"/>
    <p:sldLayoutId id="2147483681" r:id="rId1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66"/>
          </a:solidFill>
          <a:latin typeface="Arial" charset="0"/>
          <a:ea typeface="ＭＳ Ｐゴシック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9059" name="Picture 3" descr="imagen1"/>
          <p:cNvPicPr>
            <a:picLocks noChangeAspect="1" noChangeArrowheads="1"/>
          </p:cNvPicPr>
          <p:nvPr userDrawn="1"/>
        </p:nvPicPr>
        <p:blipFill>
          <a:blip r:embed="rId16" cstate="print"/>
          <a:srcRect l="15410" t="6561" b="3281"/>
          <a:stretch>
            <a:fillRect/>
          </a:stretch>
        </p:blipFill>
        <p:spPr bwMode="auto">
          <a:xfrm>
            <a:off x="-4397" y="-13097"/>
            <a:ext cx="2776197" cy="809626"/>
          </a:xfrm>
          <a:prstGeom prst="rect">
            <a:avLst/>
          </a:prstGeom>
          <a:noFill/>
        </p:spPr>
      </p:pic>
      <p:pic>
        <p:nvPicPr>
          <p:cNvPr id="1709060" name="Picture 4" descr="imagen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99792" y="-13097"/>
            <a:ext cx="6453001" cy="809626"/>
          </a:xfrm>
          <a:prstGeom prst="rect">
            <a:avLst/>
          </a:prstGeom>
          <a:noFill/>
        </p:spPr>
      </p:pic>
      <p:sp>
        <p:nvSpPr>
          <p:cNvPr id="1709061" name="Rectangle 5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5536" y="1059657"/>
            <a:ext cx="8424936" cy="378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This is the first level bullet</a:t>
            </a:r>
          </a:p>
          <a:p>
            <a:pPr lvl="2"/>
            <a:r>
              <a:rPr lang="en-US" smtClean="0"/>
              <a:t> This is the second level bullet</a:t>
            </a:r>
          </a:p>
          <a:p>
            <a:pPr lvl="3"/>
            <a:r>
              <a:rPr lang="en-US" smtClean="0"/>
              <a:t> This is the third level bullet</a:t>
            </a:r>
          </a:p>
          <a:p>
            <a:pPr lvl="3"/>
            <a:endParaRPr lang="en-US" smtClean="0"/>
          </a:p>
        </p:txBody>
      </p:sp>
      <p:sp>
        <p:nvSpPr>
          <p:cNvPr id="1709062" name="Rectangle 6"/>
          <p:cNvSpPr>
            <a:spLocks noGrp="1" noChangeArrowheads="1"/>
          </p:cNvSpPr>
          <p:nvPr>
            <p:ph type="title"/>
          </p:nvPr>
        </p:nvSpPr>
        <p:spPr bwMode="gray">
          <a:xfrm>
            <a:off x="2483768" y="142417"/>
            <a:ext cx="6551794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6038" tIns="0" rIns="46038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Title Subtitle</a:t>
            </a:r>
          </a:p>
        </p:txBody>
      </p:sp>
      <p:sp>
        <p:nvSpPr>
          <p:cNvPr id="1709063" name="Text Box 7"/>
          <p:cNvSpPr txBox="1">
            <a:spLocks noChangeArrowheads="1"/>
          </p:cNvSpPr>
          <p:nvPr/>
        </p:nvSpPr>
        <p:spPr bwMode="auto">
          <a:xfrm>
            <a:off x="6588370" y="4919664"/>
            <a:ext cx="2447192" cy="15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550" tIns="0" rIns="82550" bIns="0">
            <a:spAutoFit/>
          </a:bodyPr>
          <a:lstStyle/>
          <a:p>
            <a:pPr algn="r"/>
            <a:fld id="{7E19DC54-8BA7-40B4-8870-56C13057E14A}" type="slidenum">
              <a:rPr lang="en-US" sz="1100" u="none">
                <a:solidFill>
                  <a:srgbClr val="003BB2"/>
                </a:solidFill>
                <a:latin typeface="Arial" charset="0"/>
              </a:rPr>
              <a:pPr algn="r"/>
              <a:t>‹#›</a:t>
            </a:fld>
            <a:endParaRPr lang="en-US" sz="1100" u="none" dirty="0">
              <a:solidFill>
                <a:srgbClr val="003BB2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</p:sldLayoutIdLst>
  <p:transition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9250" indent="-349250" algn="l" rtl="0" eaLnBrk="0" fontAlgn="base" hangingPunct="0">
        <a:spcBef>
          <a:spcPct val="25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u"/>
        <a:defRPr sz="2800" b="1">
          <a:solidFill>
            <a:srgbClr val="3333CC"/>
          </a:solidFill>
          <a:latin typeface="+mn-lt"/>
          <a:ea typeface="+mn-ea"/>
          <a:cs typeface="+mn-cs"/>
        </a:defRPr>
      </a:lvl1pPr>
      <a:lvl2pPr marL="800100" indent="-336550" algn="l" rtl="0" eaLnBrk="0" fontAlgn="base" hangingPunct="0">
        <a:spcBef>
          <a:spcPct val="25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v"/>
        <a:defRPr sz="2400" b="1">
          <a:solidFill>
            <a:schemeClr val="tx1"/>
          </a:solidFill>
          <a:latin typeface="+mn-lt"/>
        </a:defRPr>
      </a:lvl2pPr>
      <a:lvl3pPr marL="1146175" indent="-231775" algn="l" rtl="0" eaLnBrk="0" fontAlgn="base" hangingPunct="0">
        <a:spcBef>
          <a:spcPct val="25000"/>
        </a:spcBef>
        <a:spcAft>
          <a:spcPct val="0"/>
        </a:spcAft>
        <a:buClr>
          <a:srgbClr val="CC0066"/>
        </a:buClr>
        <a:buSzPct val="80000"/>
        <a:buFont typeface="Wingdings" pitchFamily="2" charset="2"/>
        <a:buChar char="ü"/>
        <a:defRPr sz="2100" b="1">
          <a:solidFill>
            <a:schemeClr val="tx1"/>
          </a:solidFill>
          <a:latin typeface="+mn-lt"/>
        </a:defRPr>
      </a:lvl3pPr>
      <a:lvl4pPr marL="1485900" indent="-225425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SzPct val="120000"/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611560" y="1646635"/>
            <a:ext cx="8064896" cy="1183481"/>
          </a:xfrm>
          <a:ln/>
        </p:spPr>
        <p:txBody>
          <a:bodyPr lIns="82440" tIns="41400" rIns="82440" bIns="41400"/>
          <a:lstStyle/>
          <a:p>
            <a:pPr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ICT consolidation in 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5G.</a:t>
            </a:r>
            <a:b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role of Software Networks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66816" y="2975373"/>
            <a:ext cx="6215106" cy="828683"/>
          </a:xfrm>
          <a:prstGeom prst="rect">
            <a:avLst/>
          </a:prstGeom>
          <a:noFill/>
          <a:ln/>
        </p:spPr>
        <p:txBody>
          <a:bodyPr lIns="82440" tIns="41400" rIns="82440" bIns="41400" anchor="ctr"/>
          <a:lstStyle/>
          <a:p>
            <a:pPr lvl="0">
              <a:defRPr/>
            </a:pPr>
            <a:r>
              <a:rPr lang="en-US" sz="2000" b="1" dirty="0" err="1" smtClean="0">
                <a:solidFill>
                  <a:schemeClr val="accent2"/>
                </a:solidFill>
              </a:rPr>
              <a:t>EuCNC</a:t>
            </a:r>
            <a:r>
              <a:rPr lang="en-US" sz="2000" b="1" dirty="0" smtClean="0">
                <a:solidFill>
                  <a:schemeClr val="accent2"/>
                </a:solidFill>
              </a:rPr>
              <a:t> 2016, Athens</a:t>
            </a:r>
          </a:p>
          <a:p>
            <a:pPr lvl="0">
              <a:defRPr/>
            </a:pPr>
            <a:r>
              <a:rPr lang="en-US" sz="2000" dirty="0" smtClean="0">
                <a:solidFill>
                  <a:schemeClr val="accent2"/>
                </a:solidFill>
              </a:rPr>
              <a:t>June 30, 2016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373969" y="3975498"/>
            <a:ext cx="6400800" cy="8453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Carlos J. </a:t>
            </a:r>
            <a:r>
              <a:rPr kumimoji="0" lang="en-US" sz="2000" b="0" i="0" u="none" strike="noStrike" kern="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Bernardos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2000" b="0" i="0" u="none" strike="noStrike" kern="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cjbc@it.uc3m.es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revvoblog.files.wordpress.com/2015/12/dt120525.gif?w=6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42807"/>
            <a:ext cx="8957996" cy="280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374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387798"/>
          </a:xfrm>
        </p:spPr>
        <p:txBody>
          <a:bodyPr/>
          <a:lstStyle/>
          <a:p>
            <a:r>
              <a:rPr lang="en-US" sz="2800" dirty="0" smtClean="0"/>
              <a:t>Questions</a:t>
            </a:r>
            <a:endParaRPr lang="en-US" sz="28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95536" y="1059657"/>
            <a:ext cx="8568952" cy="3780235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1800" dirty="0"/>
              <a:t>Would 5G requirements suitable to be achieved without an extensive use of Software Networks?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The term “network slice” has generalized as the main construct of the 5G network services. How would you characterize such slices?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Which are the required evolution of Software Networks base technologies, SDN and NFV, to fulfil the 5G promise and, more specifically, become able to support slicing?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What is your perspective about the big open-source macro-projects that seem to dominate Software Networks evolution? Are we risking a lack of implementation diversity and a lack of innovation momentum?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How do you foresee the application of Software Networks affecting 5G architecture? How can be a detailed architecture be applied to an ever-changing landscape of applications defining the network services?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 bwMode="auto">
          <a:xfrm>
            <a:off x="1259632" y="1995686"/>
            <a:ext cx="5400600" cy="288032"/>
          </a:xfrm>
          <a:prstGeom prst="roundRect">
            <a:avLst/>
          </a:prstGeom>
          <a:solidFill>
            <a:srgbClr val="FFFF00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1400" b="0" u="none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259632" y="2715766"/>
            <a:ext cx="5688632" cy="288032"/>
          </a:xfrm>
          <a:prstGeom prst="roundRect">
            <a:avLst/>
          </a:prstGeom>
          <a:solidFill>
            <a:srgbClr val="FFFF00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1400" b="0" u="none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259632" y="2355726"/>
            <a:ext cx="6264696" cy="288032"/>
          </a:xfrm>
          <a:prstGeom prst="roundRect">
            <a:avLst/>
          </a:prstGeom>
          <a:solidFill>
            <a:srgbClr val="FFFF00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1400" b="0" u="none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498598"/>
          </a:xfrm>
        </p:spPr>
        <p:txBody>
          <a:bodyPr/>
          <a:lstStyle/>
          <a:p>
            <a:r>
              <a:rPr lang="en-US" dirty="0" smtClean="0"/>
              <a:t>Question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43633"/>
            <a:ext cx="8424936" cy="3240285"/>
          </a:xfrm>
        </p:spPr>
        <p:txBody>
          <a:bodyPr/>
          <a:lstStyle/>
          <a:p>
            <a:r>
              <a:rPr lang="en-US" sz="2400" dirty="0"/>
              <a:t>Would 5G requirements suitable to be achieved without an extensive use of Software Networks</a:t>
            </a:r>
            <a:r>
              <a:rPr lang="en-US" sz="2400" dirty="0" smtClean="0"/>
              <a:t>?</a:t>
            </a:r>
          </a:p>
          <a:p>
            <a:pPr lvl="1"/>
            <a:r>
              <a:rPr lang="en-US" sz="1800" dirty="0"/>
              <a:t>Providing 1000 times higher wireless area </a:t>
            </a:r>
            <a:r>
              <a:rPr lang="en-US" sz="1800" dirty="0" smtClean="0"/>
              <a:t>capacity</a:t>
            </a:r>
            <a:endParaRPr lang="en-US" sz="1800" dirty="0"/>
          </a:p>
          <a:p>
            <a:pPr lvl="1"/>
            <a:r>
              <a:rPr lang="en-US" sz="1800" dirty="0"/>
              <a:t>Saving up to 90% of energy per service </a:t>
            </a:r>
            <a:r>
              <a:rPr lang="en-US" sz="1800" dirty="0" smtClean="0"/>
              <a:t>provided</a:t>
            </a:r>
            <a:endParaRPr lang="en-US" sz="1800" dirty="0"/>
          </a:p>
          <a:p>
            <a:pPr lvl="1"/>
            <a:r>
              <a:rPr lang="en-US" sz="1800" dirty="0"/>
              <a:t>Reducing the average service creation time cycle </a:t>
            </a:r>
            <a:r>
              <a:rPr lang="en-US" sz="1800" dirty="0" smtClean="0"/>
              <a:t>(90-90)</a:t>
            </a:r>
            <a:endParaRPr lang="en-US" sz="1800" dirty="0"/>
          </a:p>
          <a:p>
            <a:pPr lvl="1"/>
            <a:r>
              <a:rPr lang="en-US" sz="1800" dirty="0"/>
              <a:t>Creating a secure, reliable and dependable </a:t>
            </a:r>
            <a:r>
              <a:rPr lang="en-US" sz="1800" dirty="0" smtClean="0"/>
              <a:t>Internet</a:t>
            </a:r>
            <a:endParaRPr lang="en-US" sz="1800" dirty="0"/>
          </a:p>
          <a:p>
            <a:pPr lvl="1"/>
            <a:r>
              <a:rPr lang="en-US" sz="1800" dirty="0"/>
              <a:t>Facilitating very dense </a:t>
            </a:r>
            <a:r>
              <a:rPr lang="en-US" sz="1800" dirty="0" smtClean="0"/>
              <a:t>wireless deployments</a:t>
            </a:r>
            <a:endParaRPr lang="en-US" sz="1800" dirty="0"/>
          </a:p>
          <a:p>
            <a:pPr lvl="1"/>
            <a:r>
              <a:rPr lang="en-US" sz="1800" dirty="0" smtClean="0"/>
              <a:t>Access </a:t>
            </a:r>
            <a:r>
              <a:rPr lang="en-US" sz="1800" dirty="0"/>
              <a:t>to </a:t>
            </a:r>
            <a:r>
              <a:rPr lang="en-US" sz="1800" dirty="0" smtClean="0"/>
              <a:t>more services </a:t>
            </a:r>
            <a:r>
              <a:rPr lang="en-US" sz="1800" dirty="0"/>
              <a:t>and applications at lower cost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028" name="Picture 4" descr="Banner-2.jpg (1350×450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0" b="9001"/>
          <a:stretch/>
        </p:blipFill>
        <p:spPr bwMode="auto">
          <a:xfrm>
            <a:off x="1521904" y="3695190"/>
            <a:ext cx="617220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827584" y="2348756"/>
            <a:ext cx="367010" cy="36701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1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827584" y="2715766"/>
            <a:ext cx="367010" cy="36701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u="none" dirty="0">
                <a:solidFill>
                  <a:schemeClr val="bg1"/>
                </a:solidFill>
                <a:latin typeface="Tahoma" pitchFamily="34" charset="0"/>
              </a:rPr>
              <a:t>2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27584" y="1988716"/>
            <a:ext cx="367010" cy="36701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u="none" dirty="0" smtClean="0">
                <a:solidFill>
                  <a:schemeClr val="bg1"/>
                </a:solidFill>
                <a:latin typeface="Tahoma" pitchFamily="34" charset="0"/>
              </a:rPr>
              <a:t>3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939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5" grpId="0" animBg="1"/>
      <p:bldP spid="6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498598"/>
          </a:xfrm>
        </p:spPr>
        <p:txBody>
          <a:bodyPr/>
          <a:lstStyle/>
          <a:p>
            <a:r>
              <a:rPr lang="en-US" dirty="0" smtClean="0"/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8424936" cy="3780235"/>
          </a:xfrm>
        </p:spPr>
        <p:txBody>
          <a:bodyPr/>
          <a:lstStyle/>
          <a:p>
            <a:r>
              <a:rPr lang="en-US" sz="2400" dirty="0"/>
              <a:t>The term “network slice” has generalized as the main construct of the 5G network services. How would you characterize such slices?</a:t>
            </a:r>
          </a:p>
          <a:p>
            <a:pPr lvl="1"/>
            <a:r>
              <a:rPr lang="en-US" sz="2000" dirty="0" smtClean="0">
                <a:solidFill>
                  <a:srgbClr val="FF3300"/>
                </a:solidFill>
              </a:rPr>
              <a:t>Slice:</a:t>
            </a:r>
            <a:r>
              <a:rPr lang="en-US" sz="2000" dirty="0" smtClean="0"/>
              <a:t> set </a:t>
            </a:r>
            <a:r>
              <a:rPr lang="en-US" sz="2000" dirty="0"/>
              <a:t>of </a:t>
            </a:r>
            <a:r>
              <a:rPr lang="en-US" sz="2000" i="1" dirty="0"/>
              <a:t>virtualized</a:t>
            </a:r>
            <a:r>
              <a:rPr lang="en-US" sz="2000" dirty="0"/>
              <a:t> network </a:t>
            </a:r>
            <a:r>
              <a:rPr lang="en-US" sz="2000" dirty="0" smtClean="0"/>
              <a:t>resources booked for</a:t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u="sng" dirty="0"/>
              <a:t>use</a:t>
            </a:r>
            <a:r>
              <a:rPr lang="en-US" sz="2000" dirty="0"/>
              <a:t> of a </a:t>
            </a:r>
            <a:r>
              <a:rPr lang="en-US" sz="2000" dirty="0" smtClean="0"/>
              <a:t>tenant/consumer</a:t>
            </a:r>
          </a:p>
          <a:p>
            <a:pPr lvl="2"/>
            <a:r>
              <a:rPr lang="en-US" sz="1700" dirty="0" smtClean="0"/>
              <a:t>The tenant is capable of configuring the</a:t>
            </a:r>
            <a:br>
              <a:rPr lang="en-US" sz="1700" dirty="0" smtClean="0"/>
            </a:br>
            <a:r>
              <a:rPr lang="en-US" sz="1700" dirty="0" smtClean="0"/>
              <a:t>virtual </a:t>
            </a:r>
            <a:r>
              <a:rPr lang="en-US" sz="1700" dirty="0"/>
              <a:t>network resources as if </a:t>
            </a:r>
            <a:r>
              <a:rPr lang="en-US" sz="1700" dirty="0" smtClean="0"/>
              <a:t>he/she</a:t>
            </a:r>
            <a:br>
              <a:rPr lang="en-US" sz="1700" dirty="0" smtClean="0"/>
            </a:br>
            <a:r>
              <a:rPr lang="en-US" sz="1700" i="1" dirty="0" smtClean="0"/>
              <a:t>owned</a:t>
            </a:r>
            <a:r>
              <a:rPr lang="en-US" sz="1700" dirty="0"/>
              <a:t> </a:t>
            </a:r>
            <a:r>
              <a:rPr lang="en-US" sz="1700" dirty="0" smtClean="0"/>
              <a:t>them</a:t>
            </a:r>
          </a:p>
          <a:p>
            <a:pPr lvl="2"/>
            <a:r>
              <a:rPr lang="en-US" sz="1700" dirty="0" smtClean="0"/>
              <a:t>Isolation </a:t>
            </a:r>
            <a:r>
              <a:rPr lang="en-US" sz="1700" dirty="0"/>
              <a:t>and performance </a:t>
            </a:r>
            <a:r>
              <a:rPr lang="en-US" sz="1700" dirty="0" smtClean="0"/>
              <a:t>guarantees are</a:t>
            </a:r>
            <a:br>
              <a:rPr lang="en-US" sz="1700" dirty="0" smtClean="0"/>
            </a:br>
            <a:r>
              <a:rPr lang="en-US" sz="1700" dirty="0" smtClean="0"/>
              <a:t>expected </a:t>
            </a:r>
            <a:r>
              <a:rPr lang="en-US" sz="1700" dirty="0"/>
              <a:t>according to the negotiated </a:t>
            </a:r>
            <a:r>
              <a:rPr lang="en-US" sz="1700" dirty="0" smtClean="0"/>
              <a:t>SLA</a:t>
            </a:r>
            <a:endParaRPr lang="en-US" sz="1700" dirty="0"/>
          </a:p>
        </p:txBody>
      </p:sp>
      <p:pic>
        <p:nvPicPr>
          <p:cNvPr id="2052" name="Picture 4" descr="http://www.thegreenhead.com/imgs/xl/quirky-slice-pizza-wheel-with-dual-crust-cutting-blades-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2715766"/>
            <a:ext cx="2736304" cy="203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695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498598"/>
          </a:xfrm>
        </p:spPr>
        <p:txBody>
          <a:bodyPr/>
          <a:lstStyle/>
          <a:p>
            <a:r>
              <a:rPr lang="en-US" dirty="0" smtClean="0"/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9657"/>
            <a:ext cx="8856984" cy="3780235"/>
          </a:xfrm>
        </p:spPr>
        <p:txBody>
          <a:bodyPr/>
          <a:lstStyle/>
          <a:p>
            <a:r>
              <a:rPr lang="en-US" sz="2400" dirty="0"/>
              <a:t>Which are the required evolution of Software Networks base technologies, SDN and NFV, to fulfil the 5G promise and, more specifically, become able to support slicing</a:t>
            </a:r>
            <a:r>
              <a:rPr lang="en-US" sz="2400" dirty="0" smtClean="0"/>
              <a:t>?</a:t>
            </a:r>
          </a:p>
          <a:p>
            <a:pPr lvl="1"/>
            <a:r>
              <a:rPr lang="en-US" sz="2000" dirty="0" smtClean="0"/>
              <a:t>NFV</a:t>
            </a:r>
          </a:p>
          <a:p>
            <a:pPr lvl="2"/>
            <a:r>
              <a:rPr lang="en-US" sz="1700" dirty="0" smtClean="0"/>
              <a:t>Reliability and robustness</a:t>
            </a:r>
          </a:p>
          <a:p>
            <a:pPr lvl="2"/>
            <a:r>
              <a:rPr lang="en-US" sz="1700" dirty="0"/>
              <a:t>P</a:t>
            </a:r>
            <a:r>
              <a:rPr lang="en-US" sz="1700" dirty="0" smtClean="0"/>
              <a:t>erformance isolation</a:t>
            </a:r>
          </a:p>
          <a:p>
            <a:pPr lvl="2"/>
            <a:r>
              <a:rPr lang="en-US" sz="1700" dirty="0" smtClean="0"/>
              <a:t>Security</a:t>
            </a:r>
          </a:p>
          <a:p>
            <a:pPr lvl="2"/>
            <a:r>
              <a:rPr lang="en-US" sz="1700" dirty="0" smtClean="0"/>
              <a:t>Integration </a:t>
            </a:r>
            <a:r>
              <a:rPr lang="en-US" sz="1700" dirty="0"/>
              <a:t>with </a:t>
            </a:r>
            <a:r>
              <a:rPr lang="en-US" sz="1700" dirty="0" smtClean="0"/>
              <a:t>legacy networks</a:t>
            </a:r>
            <a:endParaRPr lang="en-US" sz="1700" dirty="0"/>
          </a:p>
          <a:p>
            <a:pPr lvl="1"/>
            <a:r>
              <a:rPr lang="en-US" sz="2000" dirty="0" smtClean="0"/>
              <a:t>SDN</a:t>
            </a:r>
          </a:p>
          <a:p>
            <a:pPr lvl="2"/>
            <a:r>
              <a:rPr lang="en-US" sz="1700" dirty="0" smtClean="0"/>
              <a:t>Reliability </a:t>
            </a:r>
            <a:r>
              <a:rPr lang="en-US" sz="1700" dirty="0"/>
              <a:t>and </a:t>
            </a:r>
            <a:r>
              <a:rPr lang="en-US" sz="1700" dirty="0" smtClean="0"/>
              <a:t>scalability</a:t>
            </a:r>
          </a:p>
          <a:p>
            <a:pPr lvl="2"/>
            <a:r>
              <a:rPr lang="en-US" sz="1700" dirty="0"/>
              <a:t>S</a:t>
            </a:r>
            <a:r>
              <a:rPr lang="en-US" sz="1700" dirty="0" smtClean="0"/>
              <a:t>tandardized </a:t>
            </a:r>
            <a:r>
              <a:rPr lang="en-US" sz="1700" dirty="0"/>
              <a:t>northbound </a:t>
            </a:r>
            <a:r>
              <a:rPr lang="en-US" sz="1700" dirty="0" smtClean="0"/>
              <a:t>APIs (supporting intent?)</a:t>
            </a:r>
            <a:endParaRPr lang="en-US" sz="1700" dirty="0"/>
          </a:p>
        </p:txBody>
      </p:sp>
      <p:pic>
        <p:nvPicPr>
          <p:cNvPr id="4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057" y="3812315"/>
            <a:ext cx="2571750" cy="762000"/>
          </a:xfrm>
          <a:prstGeom prst="rect">
            <a:avLst/>
          </a:prstGeom>
        </p:spPr>
      </p:pic>
      <p:pic>
        <p:nvPicPr>
          <p:cNvPr id="6" name="Picture 4" descr="https://ec.europa.eu/digital-agenda/sites/digital-agenda/files/styles/main_image/public/cybersecurity.jpg?itok=iqKOsX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146" y="2499742"/>
            <a:ext cx="1591318" cy="79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indusoft.com/blog/wp-content/uploads/2011/02/securing-scada-network-p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992" y="2312568"/>
            <a:ext cx="1468130" cy="110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836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498598"/>
          </a:xfrm>
        </p:spPr>
        <p:txBody>
          <a:bodyPr/>
          <a:lstStyle/>
          <a:p>
            <a:r>
              <a:rPr lang="en-US" dirty="0" smtClean="0"/>
              <a:t>Question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71551"/>
            <a:ext cx="8784976" cy="2520280"/>
          </a:xfrm>
        </p:spPr>
        <p:txBody>
          <a:bodyPr/>
          <a:lstStyle/>
          <a:p>
            <a:r>
              <a:rPr lang="en-US" sz="2200" dirty="0"/>
              <a:t>What is your perspective about the big open-source macro-projects that seem to dominate Software Networks evolution? Are we risking a lack of implementation diversity and a lack of innovation momentum?</a:t>
            </a:r>
          </a:p>
          <a:p>
            <a:pPr lvl="1"/>
            <a:r>
              <a:rPr lang="en-US" sz="2000" dirty="0" smtClean="0"/>
              <a:t>This </a:t>
            </a:r>
            <a:r>
              <a:rPr lang="en-US" sz="2000" dirty="0"/>
              <a:t>trend </a:t>
            </a:r>
            <a:r>
              <a:rPr lang="en-US" sz="2000" dirty="0" smtClean="0"/>
              <a:t>fosters innovation,</a:t>
            </a:r>
          </a:p>
          <a:p>
            <a:pPr lvl="2"/>
            <a:r>
              <a:rPr lang="en-US" sz="1800" dirty="0" smtClean="0"/>
              <a:t>BUT at the potential cost of lacking</a:t>
            </a:r>
            <a:br>
              <a:rPr lang="en-US" sz="1800" dirty="0" smtClean="0"/>
            </a:br>
            <a:r>
              <a:rPr lang="en-US" sz="1800" dirty="0" smtClean="0"/>
              <a:t>interoperability</a:t>
            </a:r>
            <a:r>
              <a:rPr lang="en-US" sz="1800" dirty="0"/>
              <a:t>, </a:t>
            </a:r>
            <a:r>
              <a:rPr lang="en-US" sz="1800" dirty="0" smtClean="0"/>
              <a:t>software platform lock-in</a:t>
            </a:r>
          </a:p>
        </p:txBody>
      </p:sp>
      <p:pic>
        <p:nvPicPr>
          <p:cNvPr id="4098" name="Picture 2" descr="https://www.simplivity.com/wp-content/uploads/Computer-keyboard-secured-with-chain-and-padlock-000023353347_Smal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3"/>
          <a:stretch/>
        </p:blipFill>
        <p:spPr bwMode="auto">
          <a:xfrm>
            <a:off x="5940152" y="1860192"/>
            <a:ext cx="3024336" cy="159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4.bp.blogspot.com/-RiNomDredVk/Tj1fDTQPVpI/AAAAAAAADZk/ENIIaHVo6xU/s1600/Dilbert_Standards_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32073"/>
            <a:ext cx="5184576" cy="161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gray">
          <a:xfrm>
            <a:off x="4824536" y="3709649"/>
            <a:ext cx="4716016" cy="1454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9250" indent="-34925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u"/>
              <a:defRPr sz="2800" b="1">
                <a:solidFill>
                  <a:srgbClr val="3333CC"/>
                </a:solidFill>
                <a:latin typeface="+mn-lt"/>
                <a:ea typeface="+mn-ea"/>
                <a:cs typeface="+mn-cs"/>
              </a:defRPr>
            </a:lvl1pPr>
            <a:lvl2pPr marL="800100" indent="-33655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3333CC"/>
              </a:buClr>
              <a:buSzPct val="70000"/>
              <a:buFont typeface="Wingdings" pitchFamily="2" charset="2"/>
              <a:buChar char="v"/>
              <a:defRPr sz="2400" b="1">
                <a:solidFill>
                  <a:schemeClr val="tx1"/>
                </a:solidFill>
                <a:latin typeface="+mn-lt"/>
              </a:defRPr>
            </a:lvl2pPr>
            <a:lvl3pPr marL="1146175" indent="-2317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itchFamily="2" charset="2"/>
              <a:buChar char="ü"/>
              <a:defRPr sz="2100" b="1">
                <a:solidFill>
                  <a:schemeClr val="tx1"/>
                </a:solidFill>
                <a:latin typeface="+mn-lt"/>
              </a:defRPr>
            </a:lvl3pPr>
            <a:lvl4pPr marL="1485900" indent="-2254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12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>
              <a:lnSpc>
                <a:spcPct val="100000"/>
              </a:lnSpc>
            </a:pPr>
            <a:r>
              <a:rPr lang="en-US" sz="2000" u="none" kern="0" dirty="0" smtClean="0"/>
              <a:t>We need better cooperation between SDOs and big OS macro projects</a:t>
            </a:r>
            <a:endParaRPr lang="en-US" sz="2000" u="none" kern="0" dirty="0"/>
          </a:p>
        </p:txBody>
      </p:sp>
    </p:spTree>
    <p:extLst>
      <p:ext uri="{BB962C8B-B14F-4D97-AF65-F5344CB8AC3E}">
        <p14:creationId xmlns:p14="http://schemas.microsoft.com/office/powerpoint/2010/main" val="22640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114" y="214296"/>
            <a:ext cx="5848350" cy="498598"/>
          </a:xfrm>
        </p:spPr>
        <p:txBody>
          <a:bodyPr/>
          <a:lstStyle/>
          <a:p>
            <a:r>
              <a:rPr lang="en-US" dirty="0" smtClean="0"/>
              <a:t>Question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9657"/>
            <a:ext cx="8892480" cy="3780235"/>
          </a:xfrm>
        </p:spPr>
        <p:txBody>
          <a:bodyPr/>
          <a:lstStyle/>
          <a:p>
            <a:r>
              <a:rPr lang="en-US" sz="2400" dirty="0"/>
              <a:t>How do you foresee the application of Software Networks affecting 5G architecture? How can be a detailed architecture be applied to an ever-changing landscape of applications defining the network services?</a:t>
            </a:r>
          </a:p>
          <a:p>
            <a:pPr lvl="1"/>
            <a:r>
              <a:rPr lang="en-US" sz="2000" dirty="0" smtClean="0"/>
              <a:t>Software </a:t>
            </a:r>
            <a:r>
              <a:rPr lang="en-US" sz="2000" dirty="0"/>
              <a:t>networks </a:t>
            </a:r>
            <a:r>
              <a:rPr lang="en-US" sz="2000" dirty="0" smtClean="0"/>
              <a:t>are a </a:t>
            </a:r>
            <a:r>
              <a:rPr lang="en-US" sz="2000" dirty="0"/>
              <a:t>key </a:t>
            </a:r>
            <a:r>
              <a:rPr lang="en-US" sz="2000" dirty="0" smtClean="0"/>
              <a:t>pillar/assumption </a:t>
            </a:r>
            <a:r>
              <a:rPr lang="en-US" sz="2000" dirty="0"/>
              <a:t>of </a:t>
            </a:r>
            <a:r>
              <a:rPr lang="en-US" sz="2000" dirty="0" smtClean="0"/>
              <a:t>5G design</a:t>
            </a:r>
          </a:p>
          <a:p>
            <a:pPr lvl="1"/>
            <a:r>
              <a:rPr lang="en-US" sz="2000" dirty="0" smtClean="0"/>
              <a:t>This </a:t>
            </a:r>
            <a:r>
              <a:rPr lang="en-US" sz="2000" dirty="0"/>
              <a:t>would need </a:t>
            </a:r>
            <a:r>
              <a:rPr lang="en-US" sz="2000" dirty="0" smtClean="0"/>
              <a:t>a change </a:t>
            </a:r>
            <a:r>
              <a:rPr lang="en-US" sz="2000" dirty="0"/>
              <a:t>of </a:t>
            </a:r>
            <a:r>
              <a:rPr lang="en-US" sz="2000" dirty="0" smtClean="0"/>
              <a:t>mindset</a:t>
            </a:r>
          </a:p>
          <a:p>
            <a:pPr lvl="2"/>
            <a:r>
              <a:rPr lang="en-US" sz="1700" dirty="0" smtClean="0"/>
              <a:t>Vertical vs horizontal virtualization</a:t>
            </a:r>
          </a:p>
          <a:p>
            <a:pPr lvl="2"/>
            <a:r>
              <a:rPr lang="en-US" sz="1700" dirty="0"/>
              <a:t>F</a:t>
            </a:r>
            <a:r>
              <a:rPr lang="en-US" sz="1700" dirty="0" smtClean="0"/>
              <a:t>unctional virtualization</a:t>
            </a:r>
          </a:p>
          <a:p>
            <a:pPr lvl="2"/>
            <a:r>
              <a:rPr lang="en-US" sz="1700" dirty="0" smtClean="0"/>
              <a:t>Network OS</a:t>
            </a:r>
            <a:endParaRPr lang="en-US" sz="1700" dirty="0"/>
          </a:p>
          <a:p>
            <a:pPr lvl="2"/>
            <a:r>
              <a:rPr lang="en-US" sz="1700" dirty="0" smtClean="0"/>
              <a:t>True co-existence of NFV and SDN</a:t>
            </a:r>
            <a:endParaRPr lang="en-US" sz="1700" dirty="0"/>
          </a:p>
        </p:txBody>
      </p:sp>
      <p:pic>
        <p:nvPicPr>
          <p:cNvPr id="8194" name="Picture 2" descr="http://www.stepupleader.com/wp-content/uploads/2012/06/minds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556" y="3053680"/>
            <a:ext cx="22479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470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4247" y="1889888"/>
            <a:ext cx="3361100" cy="498598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2050" name="Picture 2" descr="who-what-when-where-why.jpg (400×32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7614"/>
            <a:ext cx="4166287" cy="33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983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PowerPoint">
  <a:themeElements>
    <a:clrScheme name="PlantillaPowerPoi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antillaPowerPoin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antillaPowerPoi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PowerPoi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PowerPoi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PowerPoi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PowerPoi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tillaPowerPoi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tillaPowerPoi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lantilla_nueva">
  <a:themeElements>
    <a:clrScheme name="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3333FF"/>
      </a:accent1>
      <a:accent2>
        <a:srgbClr val="FF9900"/>
      </a:accent2>
      <a:accent3>
        <a:srgbClr val="FFFFFF"/>
      </a:accent3>
      <a:accent4>
        <a:srgbClr val="000000"/>
      </a:accent4>
      <a:accent5>
        <a:srgbClr val="ADADFF"/>
      </a:accent5>
      <a:accent6>
        <a:srgbClr val="E78A00"/>
      </a:accent6>
      <a:hlink>
        <a:srgbClr val="860086"/>
      </a:hlink>
      <a:folHlink>
        <a:srgbClr val="CC0000"/>
      </a:folHlink>
    </a:clrScheme>
    <a:fontScheme name="1_plantilla_nuev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plantilla_nueva 1">
        <a:dk1>
          <a:srgbClr val="000000"/>
        </a:dk1>
        <a:lt1>
          <a:srgbClr val="FFFFFF"/>
        </a:lt1>
        <a:dk2>
          <a:srgbClr val="FFCC00"/>
        </a:dk2>
        <a:lt2>
          <a:srgbClr val="336699"/>
        </a:lt2>
        <a:accent1>
          <a:srgbClr val="660066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005CE7"/>
        </a:accent6>
        <a:hlink>
          <a:srgbClr val="33CC33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2">
        <a:dk1>
          <a:srgbClr val="969696"/>
        </a:dk1>
        <a:lt1>
          <a:srgbClr val="F8F8F8"/>
        </a:lt1>
        <a:dk2>
          <a:srgbClr val="000000"/>
        </a:dk2>
        <a:lt2>
          <a:srgbClr val="FFCC00"/>
        </a:lt2>
        <a:accent1>
          <a:srgbClr val="660066"/>
        </a:accent1>
        <a:accent2>
          <a:srgbClr val="3333CC"/>
        </a:accent2>
        <a:accent3>
          <a:srgbClr val="AAAAAA"/>
        </a:accent3>
        <a:accent4>
          <a:srgbClr val="D4D4D4"/>
        </a:accent4>
        <a:accent5>
          <a:srgbClr val="B8AAB8"/>
        </a:accent5>
        <a:accent6>
          <a:srgbClr val="2D2DB9"/>
        </a:accent6>
        <a:hlink>
          <a:srgbClr val="CCCCFF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lantilla_nueva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4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lantilla_nueva 5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7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8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9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10">
        <a:dk1>
          <a:srgbClr val="000000"/>
        </a:dk1>
        <a:lt1>
          <a:srgbClr val="FFFFFF"/>
        </a:lt1>
        <a:dk2>
          <a:srgbClr val="FFCC00"/>
        </a:dk2>
        <a:lt2>
          <a:srgbClr val="336699"/>
        </a:lt2>
        <a:accent1>
          <a:srgbClr val="660066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005CE7"/>
        </a:accent6>
        <a:hlink>
          <a:srgbClr val="FF33CC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11">
        <a:dk1>
          <a:srgbClr val="000000"/>
        </a:dk1>
        <a:lt1>
          <a:srgbClr val="FFFFFF"/>
        </a:lt1>
        <a:dk2>
          <a:srgbClr val="FFCC00"/>
        </a:dk2>
        <a:lt2>
          <a:srgbClr val="005084"/>
        </a:lt2>
        <a:accent1>
          <a:srgbClr val="660066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005CE7"/>
        </a:accent6>
        <a:hlink>
          <a:srgbClr val="FF33CC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12">
        <a:dk1>
          <a:srgbClr val="000000"/>
        </a:dk1>
        <a:lt1>
          <a:srgbClr val="FFFFFF"/>
        </a:lt1>
        <a:dk2>
          <a:srgbClr val="FF9933"/>
        </a:dk2>
        <a:lt2>
          <a:srgbClr val="005084"/>
        </a:lt2>
        <a:accent1>
          <a:srgbClr val="660066"/>
        </a:accent1>
        <a:accent2>
          <a:srgbClr val="33CCCC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2DB9B9"/>
        </a:accent6>
        <a:hlink>
          <a:srgbClr val="CC3399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lantilla_nueva 13">
        <a:dk1>
          <a:srgbClr val="000000"/>
        </a:dk1>
        <a:lt1>
          <a:srgbClr val="FFFFFF"/>
        </a:lt1>
        <a:dk2>
          <a:srgbClr val="FF9933"/>
        </a:dk2>
        <a:lt2>
          <a:srgbClr val="0066CC"/>
        </a:lt2>
        <a:accent1>
          <a:srgbClr val="660066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008A8A"/>
        </a:accent6>
        <a:hlink>
          <a:srgbClr val="CC3399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sin fotos</Template>
  <TotalTime>11378</TotalTime>
  <Words>438</Words>
  <Application>Microsoft Office PowerPoint</Application>
  <PresentationFormat>On-screen Show (16:9)</PresentationFormat>
  <Paragraphs>51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ＭＳ Ｐゴシック</vt:lpstr>
      <vt:lpstr>Andale Mono</vt:lpstr>
      <vt:lpstr>Arial</vt:lpstr>
      <vt:lpstr>Tahoma</vt:lpstr>
      <vt:lpstr>Times New Roman</vt:lpstr>
      <vt:lpstr>Wingdings</vt:lpstr>
      <vt:lpstr>PlantillaPowerPoint</vt:lpstr>
      <vt:lpstr>1_plantilla_nueva</vt:lpstr>
      <vt:lpstr>ICT consolidation in 5G. The role of Software Networks</vt:lpstr>
      <vt:lpstr>PowerPoint Presentation</vt:lpstr>
      <vt:lpstr>Questions</vt:lpstr>
      <vt:lpstr>Question 1</vt:lpstr>
      <vt:lpstr>Question 2</vt:lpstr>
      <vt:lpstr>Question 3</vt:lpstr>
      <vt:lpstr>Question 4</vt:lpstr>
      <vt:lpstr>Question 5</vt:lpstr>
      <vt:lpstr>Thank you!</vt:lpstr>
    </vt:vector>
  </TitlesOfParts>
  <Company>UC3M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EuCNC 2016 SoftNets panel</dc:title>
  <dc:subject>Tendencias en SDN y NFV</dc:subject>
  <dc:creator>Carlos J. Bernardos</dc:creator>
  <cp:lastModifiedBy>Carlos Jesús Bernardos Cano</cp:lastModifiedBy>
  <cp:revision>501</cp:revision>
  <dcterms:created xsi:type="dcterms:W3CDTF">2007-12-04T11:59:18Z</dcterms:created>
  <dcterms:modified xsi:type="dcterms:W3CDTF">2016-06-29T22:28:06Z</dcterms:modified>
</cp:coreProperties>
</file>